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307" r:id="rId3"/>
    <p:sldId id="257" r:id="rId4"/>
    <p:sldId id="266" r:id="rId5"/>
    <p:sldId id="258" r:id="rId6"/>
    <p:sldId id="259" r:id="rId7"/>
    <p:sldId id="260" r:id="rId8"/>
    <p:sldId id="261" r:id="rId9"/>
    <p:sldId id="262" r:id="rId10"/>
    <p:sldId id="265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38F749B-9F90-49E6-BDCF-F6EE047A2643}">
          <p14:sldIdLst>
            <p14:sldId id="268"/>
            <p14:sldId id="307"/>
            <p14:sldId id="257"/>
            <p14:sldId id="266"/>
            <p14:sldId id="258"/>
            <p14:sldId id="259"/>
            <p14:sldId id="260"/>
            <p14:sldId id="261"/>
            <p14:sldId id="262"/>
            <p14:sldId id="265"/>
            <p14:sldId id="263"/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A537"/>
    <a:srgbClr val="00CC66"/>
    <a:srgbClr val="339933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9" autoAdjust="0"/>
    <p:restoredTop sz="94660"/>
  </p:normalViewPr>
  <p:slideViewPr>
    <p:cSldViewPr snapToGrid="0">
      <p:cViewPr varScale="1">
        <p:scale>
          <a:sx n="86" d="100"/>
          <a:sy n="86" d="100"/>
        </p:scale>
        <p:origin x="32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7077E8-DF16-4398-E5F3-8B7A01B91E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CFD8EB-3869-3894-A6FD-A8D7E1E6BA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C82C9C-6D96-3031-6778-11DF3A281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4E502-FE38-2FC3-EB11-085686974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FE6DAE-A1E2-A7A1-2DCD-59F31362E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989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0F377-9546-6985-E4DD-5E04E1572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42C32-B482-9505-3423-70B6C83FB7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F64CF5-34DF-8A16-07B9-6E6CCFC74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AAE92-E6D4-855A-C826-E5C4CD7C29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6393C9-07DA-E7F6-9E40-9133A5113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224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D56BB-62B8-F61F-BA14-35079D5C7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CFF657-BD35-C2A4-1506-06123E0B13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F6C9BC-47F1-C761-2F6D-9BBB7710F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2F9284-6F9A-64A4-3B77-B4DC40A90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AD1F0-2ABC-6AA5-6E8C-5C0F60EB81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688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09FCF-2D3F-BD6C-2DBC-BEBFF9B58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CA339C-2543-E56D-4C98-7EEC9A7A52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72165B-26EE-34F8-DE7A-455570A194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C0D24B-D39D-9CFE-D0FA-00099C41F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188A7B-C0C7-05D1-C191-A221EADD9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298580-6A3A-FED7-D835-C07F6CE3E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126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0DBC7-6830-B10D-2BF6-552C7D876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0EE436-0174-1977-C2E2-7A079C747F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FB1ECF-E65A-2C18-0DC5-E483FD49BB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FB8DE4-0973-F215-B6E7-DD75FE09DA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5F44D6-81B8-D548-EF23-12FE6B22B8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C5E59C-9BA9-1664-3063-CD794B53F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79BD88B-2878-6E4C-167D-D0BD18EE21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DB86A6-B85C-33FE-F89A-1C21D6039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713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940119-7863-BAA6-CDA2-DA2C13E3D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01BCF-DF46-3753-E875-6CA1C515E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A82815-D3F7-0997-9B8D-FFC8AD0C3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A67CA9-7FA7-DE52-0406-495707329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408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572F38-B04E-F73C-9DCF-796C81C45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938BFA-FF21-166A-22CE-1B95F84BF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3D447-4241-669E-4EE0-C7136BF16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765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FDAD9D-AD7C-A1C1-561B-83D69C115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2ADB4-7748-A2FB-031C-7F2069C26A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4EC293-DEA9-4E9B-530A-D02033F5BC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5288C-D26B-3BBE-1949-03FDC45B5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B1414-B989-417C-6A3C-AC3C65EDC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9B4669-4147-568B-6F8A-A9035935F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154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C4F1B-AE0D-A25C-792E-8E384F595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2D233-B06C-4F53-D025-82730A5C4F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E7A211-8AA4-224D-6837-4DADE3C1EA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8D6FF6-D734-FD61-F78A-AFC6AC477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D42C25-D2BC-26E2-6FD4-79EBAEF80B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684D8C-3722-EE31-E274-B0FCDB30C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351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B681C-D3ED-4F4A-C0E5-3F90A0A17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A2AE71-0796-0832-8F8E-BD7BAD81D8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BE60CD-A16E-728D-BF12-478AE5310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B86044-6A8C-0A37-F8F1-445131ADC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6D50C-285B-61AA-4A8E-F35FC839E2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287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F94BC1D-6AA6-EF1F-6C91-D4EFD76C78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BC67D9-960E-35F4-40A2-B1F979C133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74656-E65A-DB9E-EB10-911F74EC9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ADC2D7-DF65-C363-35ED-53930E0197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075C73-953B-3F17-6098-10BD4ED97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636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125646" y="16545"/>
            <a:ext cx="4050791" cy="682491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8109205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50403" y="571500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26088" y="2969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1" y="6459785"/>
            <a:ext cx="7266503" cy="365125"/>
          </a:xfrm>
        </p:spPr>
        <p:txBody>
          <a:bodyPr/>
          <a:lstStyle>
            <a:lvl1pPr algn="ctr">
              <a:defRPr sz="20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26087" y="6459785"/>
            <a:ext cx="3224715" cy="365125"/>
          </a:xfrm>
        </p:spPr>
        <p:txBody>
          <a:bodyPr/>
          <a:lstStyle>
            <a:lvl1pPr>
              <a:defRPr sz="1400"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DFD562F7-307A-4260-95F2-B9B00E2D9AFD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54FB83D9-F76C-4244-91B7-481C23BD0CA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033" y="936625"/>
            <a:ext cx="7199896" cy="436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19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1DE180-89D7-7645-3FC4-94E903A676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D0D54A-6D25-3242-B1EA-8B20045BAAA1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A88DB2-D140-82D8-98E5-789075DB7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1B1BE6-C0D9-D072-211B-D10F50209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D67F713-26CB-0945-8C63-C4B3CBAA64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3166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048AF7-D67F-CBA5-F331-AAA537EA3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A5315-5518-5D56-28AD-01D3175962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12052-F8EE-BFDE-ED53-7F45787BB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C5BA-B6C4-4C08-8AD0-EAC752DE1252}" type="datetimeFigureOut">
              <a:rPr lang="en-GB" smtClean="0"/>
              <a:t>11/01/2024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E3B4FF-44BE-C51A-6CE6-5499D2FCEC4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21A42-857B-C042-EB79-71E8D55879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807F2-CC6C-4A46-A6AB-078EE1F08E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001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o9BOQ6IpTSE?feature=oembed" TargetMode="Externa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9lMpMnzNt44?feature=oembed" TargetMode="Externa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CoD9fMk2534?feature=oembed" TargetMode="Externa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S3q9DSEHYNY?feature=oembed" TargetMode="Externa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8FC5053-CCA4-459E-AF86-A471DD52E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9060" y="1711460"/>
            <a:ext cx="3595163" cy="2951980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>
                <a:solidFill>
                  <a:schemeClr val="tx1"/>
                </a:solidFill>
              </a:rPr>
              <a:t>World Braille Day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5ECF76-8D75-4499-9A9F-754A470478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36858" y="4663440"/>
            <a:ext cx="3200400" cy="196740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algn="ctr"/>
            <a:r>
              <a:rPr lang="en-GB" sz="3200" dirty="0"/>
              <a:t>Low Incidence Needs Team</a:t>
            </a:r>
          </a:p>
          <a:p>
            <a:pPr algn="ctr"/>
            <a:r>
              <a:rPr lang="en-GB" sz="3200" dirty="0"/>
              <a:t>Vision Impairment</a:t>
            </a:r>
          </a:p>
        </p:txBody>
      </p:sp>
      <p:pic>
        <p:nvPicPr>
          <p:cNvPr id="6" name="Picture 4" descr="hm00373_">
            <a:extLst>
              <a:ext uri="{FF2B5EF4-FFF2-40B4-BE49-F238E27FC236}">
                <a16:creationId xmlns:a16="http://schemas.microsoft.com/office/drawing/2014/main" id="{3A6BFA46-5F40-4361-BD3F-88FC8E6CB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76442" y="147982"/>
            <a:ext cx="3348321" cy="1800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8630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951">
        <p:split orient="vert"/>
      </p:transition>
    </mc:Choice>
    <mc:Fallback xmlns="">
      <p:transition spd="slow" advClick="0" advTm="10951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B7E3DA45-6653-BB47-F3E7-DA1DD0FA3A90}"/>
              </a:ext>
            </a:extLst>
          </p:cNvPr>
          <p:cNvGrpSpPr/>
          <p:nvPr/>
        </p:nvGrpSpPr>
        <p:grpSpPr>
          <a:xfrm>
            <a:off x="0" y="0"/>
            <a:ext cx="12176305" cy="6773662"/>
            <a:chOff x="0" y="0"/>
            <a:chExt cx="12176305" cy="677366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26A8068-1CB1-B689-C450-A2B07CAF74E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4199" t="21359" r="20486" b="14045"/>
            <a:stretch/>
          </p:blipFill>
          <p:spPr>
            <a:xfrm>
              <a:off x="0" y="0"/>
              <a:ext cx="12176305" cy="67736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617A7E4-1F17-680A-4A7E-20E8493D055C}"/>
                </a:ext>
              </a:extLst>
            </p:cNvPr>
            <p:cNvSpPr txBox="1"/>
            <p:nvPr/>
          </p:nvSpPr>
          <p:spPr>
            <a:xfrm>
              <a:off x="8336131" y="1988598"/>
              <a:ext cx="3480047" cy="1938992"/>
            </a:xfrm>
            <a:prstGeom prst="rect">
              <a:avLst/>
            </a:prstGeom>
            <a:solidFill>
              <a:srgbClr val="63A537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6000" dirty="0">
                  <a:solidFill>
                    <a:schemeClr val="bg1"/>
                  </a:solidFill>
                </a:rPr>
                <a:t>World Braille Day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56344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2ACB3-0481-8774-7FDA-BC93F78DF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212529"/>
                </a:solidFill>
                <a:effectLst/>
                <a:latin typeface="albert-regular"/>
              </a:rPr>
              <a:t>World Braille Day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75514-8B7C-FAAC-D1A9-146F06E5B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480249" cy="4351338"/>
          </a:xfrm>
        </p:spPr>
        <p:txBody>
          <a:bodyPr/>
          <a:lstStyle/>
          <a:p>
            <a:r>
              <a:rPr lang="en-GB" dirty="0"/>
              <a:t>Celebrated on 4</a:t>
            </a:r>
            <a:r>
              <a:rPr lang="en-GB" baseline="30000" dirty="0"/>
              <a:t>th</a:t>
            </a:r>
            <a:r>
              <a:rPr lang="en-GB" dirty="0"/>
              <a:t> January to mark Louis Braille’s birthday.</a:t>
            </a:r>
          </a:p>
          <a:p>
            <a:r>
              <a:rPr lang="en-GB" dirty="0"/>
              <a:t>Louis Braille was the first person to create braille which enables people who are blind and vision impaired to read and write.</a:t>
            </a:r>
          </a:p>
        </p:txBody>
      </p:sp>
      <p:pic>
        <p:nvPicPr>
          <p:cNvPr id="1026" name="Picture 2" descr="Louis Braille Biography - Childhood, Life Achievements &amp; Timeline">
            <a:extLst>
              <a:ext uri="{FF2B5EF4-FFF2-40B4-BE49-F238E27FC236}">
                <a16:creationId xmlns:a16="http://schemas.microsoft.com/office/drawing/2014/main" id="{426F123F-CF91-4602-7100-D172F8DD2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553" y="231816"/>
            <a:ext cx="3397911" cy="2831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finger tip touching page with raised dots">
            <a:extLst>
              <a:ext uri="{FF2B5EF4-FFF2-40B4-BE49-F238E27FC236}">
                <a16:creationId xmlns:a16="http://schemas.microsoft.com/office/drawing/2014/main" id="{C50CF21C-1245-1F46-27ED-25C471AEB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414" y="3254438"/>
            <a:ext cx="4542796" cy="303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2086D8-0482-9B70-6F3C-A525A6B4CAB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199" t="81294" r="20486" b="14046"/>
          <a:stretch/>
        </p:blipFill>
        <p:spPr>
          <a:xfrm>
            <a:off x="-1" y="6409679"/>
            <a:ext cx="12260063" cy="44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1943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86E7F-95EB-C098-E7FC-B6BAE4B87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i="0" dirty="0">
                <a:solidFill>
                  <a:srgbClr val="0F0F0F"/>
                </a:solidFill>
                <a:effectLst/>
                <a:latin typeface="YouTube Sans"/>
              </a:rPr>
              <a:t>The incredible story of the boy who invented Braille </a:t>
            </a:r>
            <a:r>
              <a:rPr lang="en-GB" sz="1200" b="1" i="0" dirty="0">
                <a:solidFill>
                  <a:srgbClr val="0F0F0F"/>
                </a:solidFill>
                <a:effectLst/>
                <a:latin typeface="YouTube Sans"/>
              </a:rPr>
              <a:t>3min 30s</a:t>
            </a:r>
            <a:endParaRPr lang="en-GB" dirty="0"/>
          </a:p>
        </p:txBody>
      </p:sp>
      <p:pic>
        <p:nvPicPr>
          <p:cNvPr id="4" name="Online Media 3" title="The incredible story of the boy who invented Braille | BBC Ideas">
            <a:hlinkClick r:id="" action="ppaction://media"/>
            <a:extLst>
              <a:ext uri="{FF2B5EF4-FFF2-40B4-BE49-F238E27FC236}">
                <a16:creationId xmlns:a16="http://schemas.microsoft.com/office/drawing/2014/main" id="{E04DE7C8-083F-1F24-CC22-9E4B3667CC3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09844" y="1239316"/>
            <a:ext cx="9072843" cy="51265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021A61D-18FE-A27B-E619-36ECA794DB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199" t="81294" r="20486" b="14046"/>
          <a:stretch/>
        </p:blipFill>
        <p:spPr>
          <a:xfrm>
            <a:off x="-1" y="6409679"/>
            <a:ext cx="12260063" cy="44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35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6505C8-AD4E-A480-DC54-BA6832329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CE82F9-DEF2-85FE-9810-A8A9FB760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28588" y="1825625"/>
            <a:ext cx="4225212" cy="4351338"/>
          </a:xfrm>
        </p:spPr>
        <p:txBody>
          <a:bodyPr>
            <a:normAutofit fontScale="92500"/>
          </a:bodyPr>
          <a:lstStyle/>
          <a:p>
            <a:r>
              <a:rPr lang="en-GB" sz="3600" b="1" dirty="0"/>
              <a:t>Braille is a code (not a language) that is based upon six dot cells.  There are 63 letters, numbers and shortcuts that have a unique arrangement within these six dot cells.</a:t>
            </a:r>
          </a:p>
        </p:txBody>
      </p:sp>
      <p:pic>
        <p:nvPicPr>
          <p:cNvPr id="2050" name="Picture 2" descr="Beginner’s Guide to Braille - Everyday Sight">
            <a:extLst>
              <a:ext uri="{FF2B5EF4-FFF2-40B4-BE49-F238E27FC236}">
                <a16:creationId xmlns:a16="http://schemas.microsoft.com/office/drawing/2014/main" id="{255DAD8D-683A-FB64-EE9D-E569D1FBB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28" y="365125"/>
            <a:ext cx="6096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EAB9E88-46E3-3BE3-0BAE-C242CA1D96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199" t="81294" r="20486" b="14046"/>
          <a:stretch/>
        </p:blipFill>
        <p:spPr>
          <a:xfrm>
            <a:off x="-1" y="6409679"/>
            <a:ext cx="12260063" cy="44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875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1C909-4142-1D96-ABBD-C95886A68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308A3C-799A-CB09-BFFC-2ECB9FDF57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8" name="Picture 6" descr="Any guesses as to what that Braille says? : r/CrappyDesign">
            <a:extLst>
              <a:ext uri="{FF2B5EF4-FFF2-40B4-BE49-F238E27FC236}">
                <a16:creationId xmlns:a16="http://schemas.microsoft.com/office/drawing/2014/main" id="{19273001-2912-9635-A557-75CC9B211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87" y="166262"/>
            <a:ext cx="11807301" cy="6243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45249A-ADDF-E0D2-5323-CB47614FC9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199" t="81294" r="20486" b="14046"/>
          <a:stretch/>
        </p:blipFill>
        <p:spPr>
          <a:xfrm>
            <a:off x="-1" y="6409679"/>
            <a:ext cx="12260063" cy="44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062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576BDD-B9B6-ED5E-BA67-869DEC32B6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223709"/>
            <a:ext cx="11999167" cy="641013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5400" b="1" dirty="0"/>
              <a:t>⠠⠊⠀⠇⠊⠧⠑⠀⠊⠝⠀⠠⠛⠁⠞⠑⠎⠓⠑⠁⠙⠲</a:t>
            </a:r>
          </a:p>
          <a:p>
            <a:pPr marL="0" indent="0">
              <a:buNone/>
            </a:pPr>
            <a:r>
              <a:rPr lang="en-GB" sz="5400" b="1" dirty="0"/>
              <a:t>     I    live          in         Gateshead.</a:t>
            </a:r>
          </a:p>
          <a:p>
            <a:pPr marL="0" indent="0">
              <a:buNone/>
            </a:pPr>
            <a:endParaRPr lang="en-GB" sz="5400" b="1" dirty="0"/>
          </a:p>
          <a:p>
            <a:pPr marL="0" indent="0">
              <a:buNone/>
            </a:pPr>
            <a:r>
              <a:rPr lang="en-GB" sz="5400" b="1" dirty="0"/>
              <a:t>⠠⠊⠀⠎⠥⠏⠏⠕⠗⠞⠀⠠⠝⠑⠺⠉⠁⠎⠞⠇⠑⠀   </a:t>
            </a:r>
          </a:p>
          <a:p>
            <a:pPr marL="0" indent="0">
              <a:buNone/>
            </a:pPr>
            <a:r>
              <a:rPr lang="en-GB" sz="5400" b="1" dirty="0"/>
              <a:t>     I     support               Newcastle         </a:t>
            </a:r>
          </a:p>
          <a:p>
            <a:pPr marL="0" indent="0">
              <a:buNone/>
            </a:pPr>
            <a:endParaRPr lang="en-GB" sz="5400" b="1" dirty="0"/>
          </a:p>
          <a:p>
            <a:pPr marL="0" indent="0">
              <a:buNone/>
            </a:pPr>
            <a:r>
              <a:rPr lang="en-GB" sz="5400" b="1" dirty="0"/>
              <a:t>⠠⠥⠝⠊⠞⠑⠙⠲</a:t>
            </a:r>
          </a:p>
          <a:p>
            <a:pPr marL="0" indent="0">
              <a:buNone/>
            </a:pPr>
            <a:r>
              <a:rPr lang="en-GB" sz="5400" b="1" dirty="0"/>
              <a:t>    United.</a:t>
            </a:r>
          </a:p>
          <a:p>
            <a:pPr marL="0" indent="0">
              <a:buNone/>
            </a:pPr>
            <a:endParaRPr lang="en-GB" sz="4800" b="1" dirty="0"/>
          </a:p>
          <a:p>
            <a:pPr marL="0" indent="0">
              <a:buNone/>
            </a:pPr>
            <a:endParaRPr lang="en-GB" sz="4800" b="1" dirty="0"/>
          </a:p>
          <a:p>
            <a:pPr marL="0" indent="0">
              <a:buNone/>
            </a:pPr>
            <a:endParaRPr lang="en-GB" sz="4800" b="1" dirty="0"/>
          </a:p>
          <a:p>
            <a:pPr marL="0" indent="0">
              <a:buNone/>
            </a:pPr>
            <a:endParaRPr lang="en-GB" sz="48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71D74F9-1D4A-0E50-355E-D92AD05B13D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99" t="81294" r="20486" b="14046"/>
          <a:stretch/>
        </p:blipFill>
        <p:spPr>
          <a:xfrm>
            <a:off x="-1" y="6409679"/>
            <a:ext cx="12260063" cy="44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829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0E405-2992-452E-7B2C-837A6EC0E5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588" y="0"/>
            <a:ext cx="10515600" cy="1325563"/>
          </a:xfrm>
        </p:spPr>
        <p:txBody>
          <a:bodyPr/>
          <a:lstStyle/>
          <a:p>
            <a:r>
              <a:rPr lang="en-GB" b="1" dirty="0"/>
              <a:t>Did you know?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E7B1F3-DD0E-93A9-9B31-B49B6F3D2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2298" y="1007706"/>
            <a:ext cx="11235612" cy="5579705"/>
          </a:xfrm>
        </p:spPr>
        <p:txBody>
          <a:bodyPr>
            <a:normAutofit lnSpcReduction="10000"/>
          </a:bodyPr>
          <a:lstStyle/>
          <a:p>
            <a:r>
              <a:rPr lang="en-GB" sz="3200" b="1" dirty="0"/>
              <a:t>There are different braille codes for different languages such as Spanish and Chinese.</a:t>
            </a:r>
          </a:p>
          <a:p>
            <a:r>
              <a:rPr lang="en-GB" sz="3200" b="1" dirty="0"/>
              <a:t>Braille takes up much more space than text.  Harry Potter and the Goblet of fire is 10 volumes in braille. </a:t>
            </a:r>
          </a:p>
          <a:p>
            <a:r>
              <a:rPr lang="en-GB" sz="3200" b="1" dirty="0"/>
              <a:t>There are additional codes to cover punctuation, signs found in Maths and also to be able to read and write music.</a:t>
            </a:r>
          </a:p>
          <a:p>
            <a:r>
              <a:rPr lang="en-GB" sz="3200" b="1" dirty="0"/>
              <a:t>In England there are two stages to learning braille.  The first stage is </a:t>
            </a:r>
            <a:r>
              <a:rPr lang="en-GB" sz="3200" b="1" i="1" dirty="0"/>
              <a:t>uncontracted</a:t>
            </a:r>
            <a:r>
              <a:rPr lang="en-GB" sz="3200" b="1" dirty="0"/>
              <a:t> braille and covers the alphabet, punctuation and numbers.  The second stage is called </a:t>
            </a:r>
            <a:r>
              <a:rPr lang="en-GB" sz="3200" b="1" i="1" dirty="0"/>
              <a:t>contracted</a:t>
            </a:r>
            <a:r>
              <a:rPr lang="en-GB" sz="3200" b="1" dirty="0"/>
              <a:t> braille and has shortcuts for words and sounds to make reading and writing quicker.</a:t>
            </a:r>
          </a:p>
          <a:p>
            <a:r>
              <a:rPr lang="en-GB" sz="3200" b="1" dirty="0"/>
              <a:t>Lego has made it’s own Lego Braille!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E8A628-BCBF-AE67-AC12-81610D2A56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99" t="81294" r="20486" b="14046"/>
          <a:stretch/>
        </p:blipFill>
        <p:spPr>
          <a:xfrm>
            <a:off x="-1" y="6409679"/>
            <a:ext cx="12260063" cy="44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3773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B178EA-3D6F-2A15-EEFA-61B61FE83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998" y="546480"/>
            <a:ext cx="4279505" cy="1325563"/>
          </a:xfrm>
        </p:spPr>
        <p:txBody>
          <a:bodyPr/>
          <a:lstStyle/>
          <a:p>
            <a:r>
              <a:rPr lang="en-GB" b="1" dirty="0"/>
              <a:t>Where can you </a:t>
            </a:r>
            <a:br>
              <a:rPr lang="en-GB" b="1" dirty="0"/>
            </a:br>
            <a:r>
              <a:rPr lang="en-GB" b="1" dirty="0"/>
              <a:t>find Braille?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B1574E-3090-5E7F-8DA2-E2E068A0AE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176" y="2376788"/>
            <a:ext cx="4279505" cy="4603557"/>
          </a:xfrm>
        </p:spPr>
        <p:txBody>
          <a:bodyPr>
            <a:normAutofit/>
          </a:bodyPr>
          <a:lstStyle/>
          <a:p>
            <a:r>
              <a:rPr lang="en-GB" sz="3600" dirty="0"/>
              <a:t>Lifts</a:t>
            </a:r>
          </a:p>
          <a:p>
            <a:r>
              <a:rPr lang="en-GB" sz="3600" dirty="0"/>
              <a:t>Bank Notes         </a:t>
            </a:r>
          </a:p>
          <a:p>
            <a:r>
              <a:rPr lang="en-GB" sz="3600" dirty="0"/>
              <a:t>Some signs                </a:t>
            </a:r>
          </a:p>
          <a:p>
            <a:r>
              <a:rPr lang="en-GB" sz="3600" dirty="0"/>
              <a:t> Medicine</a:t>
            </a:r>
          </a:p>
        </p:txBody>
      </p:sp>
      <p:pic>
        <p:nvPicPr>
          <p:cNvPr id="5122" name="Picture 2" descr="Braille-Beschilderung - schildersysteme.biz">
            <a:extLst>
              <a:ext uri="{FF2B5EF4-FFF2-40B4-BE49-F238E27FC236}">
                <a16:creationId xmlns:a16="http://schemas.microsoft.com/office/drawing/2014/main" id="{8D29BB5A-AADA-B282-CF69-CE0F65060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139" y="818516"/>
            <a:ext cx="3095176" cy="257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he new £10 notes in Britain have Braille in the top corners ...">
            <a:extLst>
              <a:ext uri="{FF2B5EF4-FFF2-40B4-BE49-F238E27FC236}">
                <a16:creationId xmlns:a16="http://schemas.microsoft.com/office/drawing/2014/main" id="{4F90E88A-9220-E8F1-0715-A0356065D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4355" y="810886"/>
            <a:ext cx="3443927" cy="257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Braille Signage for the Visually Impaired | Image360 Calgary North">
            <a:extLst>
              <a:ext uri="{FF2B5EF4-FFF2-40B4-BE49-F238E27FC236}">
                <a16:creationId xmlns:a16="http://schemas.microsoft.com/office/drawing/2014/main" id="{4E368793-6E95-6116-58EE-E42E3C1329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2139" y="3607005"/>
            <a:ext cx="3095176" cy="2063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1964D5DE-ED01-79E9-0CE8-5A1B2505D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4821" y="3607005"/>
            <a:ext cx="3353461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C5369FF-E68D-AE85-DFEC-91439E52D79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199" t="81294" r="20486" b="14046"/>
          <a:stretch/>
        </p:blipFill>
        <p:spPr>
          <a:xfrm>
            <a:off x="-1" y="6409679"/>
            <a:ext cx="12260063" cy="44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4854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3D6CF-FC9A-FD8F-9FF3-609DA02E9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i="0" dirty="0">
                <a:solidFill>
                  <a:srgbClr val="0F0F0F"/>
                </a:solidFill>
                <a:effectLst/>
                <a:latin typeface="YouTube Sans"/>
              </a:rPr>
              <a:t>Learning braille with Jessica and Isabella  </a:t>
            </a:r>
            <a:r>
              <a:rPr lang="en-GB" sz="1200" b="1" i="0" dirty="0">
                <a:solidFill>
                  <a:srgbClr val="0F0F0F"/>
                </a:solidFill>
                <a:effectLst/>
                <a:latin typeface="YouTube Sans"/>
              </a:rPr>
              <a:t>2min 11s</a:t>
            </a:r>
            <a:br>
              <a:rPr lang="en-GB" b="1" i="0" dirty="0">
                <a:solidFill>
                  <a:srgbClr val="0F0F0F"/>
                </a:solidFill>
                <a:effectLst/>
                <a:latin typeface="YouTube Sans"/>
              </a:rPr>
            </a:br>
            <a:endParaRPr lang="en-GB" dirty="0"/>
          </a:p>
        </p:txBody>
      </p:sp>
      <p:pic>
        <p:nvPicPr>
          <p:cNvPr id="4" name="Online Media 3" title="Learning braille with Jessica and Isabella | #WearDots">
            <a:hlinkClick r:id="" action="ppaction://media"/>
            <a:extLst>
              <a:ext uri="{FF2B5EF4-FFF2-40B4-BE49-F238E27FC236}">
                <a16:creationId xmlns:a16="http://schemas.microsoft.com/office/drawing/2014/main" id="{F4C3D653-F7F9-1932-9724-1198200B429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8200" y="832848"/>
            <a:ext cx="9743983" cy="550572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F4F8220-71D1-DA7C-940E-56B0563D7DA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199" t="81294" r="20486" b="14046"/>
          <a:stretch/>
        </p:blipFill>
        <p:spPr>
          <a:xfrm>
            <a:off x="-1" y="6409679"/>
            <a:ext cx="12260063" cy="44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371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2AE5B-EA3A-DCC0-19BF-A4EA0EF7EC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r>
              <a:rPr lang="en-GB" b="1" i="0" dirty="0">
                <a:solidFill>
                  <a:srgbClr val="0F0F0F"/>
                </a:solidFill>
                <a:effectLst/>
                <a:latin typeface="YouTube Sans"/>
              </a:rPr>
              <a:t>How do you type on a braille keyboard? </a:t>
            </a:r>
            <a:r>
              <a:rPr lang="en-GB" sz="1200" b="1" i="0" dirty="0">
                <a:solidFill>
                  <a:srgbClr val="0F0F0F"/>
                </a:solidFill>
                <a:effectLst/>
                <a:latin typeface="YouTube Sans"/>
              </a:rPr>
              <a:t>19 seconds</a:t>
            </a:r>
            <a:br>
              <a:rPr lang="en-GB" b="1" i="0" dirty="0">
                <a:solidFill>
                  <a:srgbClr val="0F0F0F"/>
                </a:solidFill>
                <a:effectLst/>
                <a:latin typeface="YouTube Sans"/>
              </a:rPr>
            </a:br>
            <a:endParaRPr lang="en-GB" dirty="0"/>
          </a:p>
        </p:txBody>
      </p:sp>
      <p:pic>
        <p:nvPicPr>
          <p:cNvPr id="4" name="Online Media 3" title="How do you type on a braille keyboard?">
            <a:hlinkClick r:id="" action="ppaction://media"/>
            <a:extLst>
              <a:ext uri="{FF2B5EF4-FFF2-40B4-BE49-F238E27FC236}">
                <a16:creationId xmlns:a16="http://schemas.microsoft.com/office/drawing/2014/main" id="{B14D11EB-136F-AF6F-6237-735CFA1A117D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77976" y="845911"/>
            <a:ext cx="9762164" cy="55159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8F7036-8040-9BC4-1AC2-9E28341FE9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199" t="81294" r="20486" b="14046"/>
          <a:stretch/>
        </p:blipFill>
        <p:spPr>
          <a:xfrm>
            <a:off x="-1" y="6409679"/>
            <a:ext cx="12260063" cy="44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17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0C561-029F-3E48-D772-86DB07E06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3332" y="0"/>
            <a:ext cx="10515600" cy="1325563"/>
          </a:xfrm>
        </p:spPr>
        <p:txBody>
          <a:bodyPr/>
          <a:lstStyle/>
          <a:p>
            <a:r>
              <a:rPr lang="en-GB" b="1" i="0" dirty="0">
                <a:solidFill>
                  <a:srgbClr val="0F0F0F"/>
                </a:solidFill>
                <a:effectLst/>
                <a:latin typeface="YouTube Sans"/>
              </a:rPr>
              <a:t>Is it hard to learn Braille?   </a:t>
            </a:r>
            <a:r>
              <a:rPr lang="en-GB" sz="1200" b="1" i="0" dirty="0">
                <a:solidFill>
                  <a:srgbClr val="0F0F0F"/>
                </a:solidFill>
                <a:effectLst/>
                <a:latin typeface="YouTube Sans"/>
              </a:rPr>
              <a:t>43 seconds</a:t>
            </a:r>
            <a:br>
              <a:rPr lang="en-GB" b="1" i="0" dirty="0">
                <a:solidFill>
                  <a:srgbClr val="0F0F0F"/>
                </a:solidFill>
                <a:effectLst/>
                <a:latin typeface="YouTube Sans"/>
              </a:rPr>
            </a:br>
            <a:endParaRPr lang="en-GB" dirty="0"/>
          </a:p>
        </p:txBody>
      </p:sp>
      <p:pic>
        <p:nvPicPr>
          <p:cNvPr id="4" name="Online Media 3" title="Is it hard to learn Braille?">
            <a:hlinkClick r:id="" action="ppaction://media"/>
            <a:extLst>
              <a:ext uri="{FF2B5EF4-FFF2-40B4-BE49-F238E27FC236}">
                <a16:creationId xmlns:a16="http://schemas.microsoft.com/office/drawing/2014/main" id="{E6878ADB-BB74-C4DA-2DF3-ADBAF2CADE30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34731" y="861377"/>
            <a:ext cx="9845106" cy="55628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DFAA1D6-D8F5-C4E6-BB6F-2410006650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4199" t="81294" r="20486" b="14046"/>
          <a:stretch/>
        </p:blipFill>
        <p:spPr>
          <a:xfrm>
            <a:off x="-1" y="6409679"/>
            <a:ext cx="12260063" cy="448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093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665</TotalTime>
  <Words>273</Words>
  <Application>Microsoft Office PowerPoint</Application>
  <PresentationFormat>Widescreen</PresentationFormat>
  <Paragraphs>33</Paragraphs>
  <Slides>12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albert-regular</vt:lpstr>
      <vt:lpstr>Arial</vt:lpstr>
      <vt:lpstr>Calibri</vt:lpstr>
      <vt:lpstr>Calibri Light</vt:lpstr>
      <vt:lpstr>YouTube Sans</vt:lpstr>
      <vt:lpstr>Office Theme</vt:lpstr>
      <vt:lpstr>World Braille Day</vt:lpstr>
      <vt:lpstr>PowerPoint Presentation</vt:lpstr>
      <vt:lpstr>World Braille Day</vt:lpstr>
      <vt:lpstr>The incredible story of the boy who invented Braille 3min 30s</vt:lpstr>
      <vt:lpstr>PowerPoint Presentation</vt:lpstr>
      <vt:lpstr>PowerPoint Presentation</vt:lpstr>
      <vt:lpstr>PowerPoint Presentation</vt:lpstr>
      <vt:lpstr>Did you know?</vt:lpstr>
      <vt:lpstr>Where can you  find Braille?</vt:lpstr>
      <vt:lpstr>Learning braille with Jessica and Isabella  2min 11s </vt:lpstr>
      <vt:lpstr>How do you type on a braille keyboard? 19 seconds </vt:lpstr>
      <vt:lpstr>Is it hard to learn Braille?   43 seconds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Braille Day</dc:title>
  <dc:creator>Sally Hall</dc:creator>
  <cp:lastModifiedBy>Amanda Card</cp:lastModifiedBy>
  <cp:revision>7</cp:revision>
  <dcterms:created xsi:type="dcterms:W3CDTF">2023-10-16T09:22:31Z</dcterms:created>
  <dcterms:modified xsi:type="dcterms:W3CDTF">2024-01-11T11:17:05Z</dcterms:modified>
</cp:coreProperties>
</file>